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465" r:id="rId6"/>
    <p:sldId id="301" r:id="rId7"/>
    <p:sldId id="470" r:id="rId8"/>
    <p:sldId id="258" r:id="rId9"/>
    <p:sldId id="472" r:id="rId10"/>
    <p:sldId id="467" r:id="rId11"/>
    <p:sldId id="468" r:id="rId12"/>
    <p:sldId id="474" r:id="rId13"/>
    <p:sldId id="469" r:id="rId14"/>
    <p:sldId id="471" r:id="rId15"/>
    <p:sldId id="473" r:id="rId16"/>
    <p:sldId id="46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zjIlU8dO24sRRyB9/0O9yhG9H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968" autoAdjust="0"/>
  </p:normalViewPr>
  <p:slideViewPr>
    <p:cSldViewPr snapToGrid="0">
      <p:cViewPr varScale="1">
        <p:scale>
          <a:sx n="42" d="100"/>
          <a:sy n="42" d="100"/>
        </p:scale>
        <p:origin x="15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Johnson" userId="71b4c8dc-5a05-47ce-b868-ce8f272adc14" providerId="ADAL" clId="{F054FBE1-6919-4A5C-B2E7-945D750A3726}"/>
    <pc:docChg chg="custSel addSld modSld sldOrd">
      <pc:chgData name="Claire Johnson" userId="71b4c8dc-5a05-47ce-b868-ce8f272adc14" providerId="ADAL" clId="{F054FBE1-6919-4A5C-B2E7-945D750A3726}" dt="2021-11-12T09:39:57.173" v="1525" actId="20577"/>
      <pc:docMkLst>
        <pc:docMk/>
      </pc:docMkLst>
      <pc:sldChg chg="modSp">
        <pc:chgData name="Claire Johnson" userId="71b4c8dc-5a05-47ce-b868-ce8f272adc14" providerId="ADAL" clId="{F054FBE1-6919-4A5C-B2E7-945D750A3726}" dt="2021-11-11T20:31:42.204" v="939" actId="207"/>
        <pc:sldMkLst>
          <pc:docMk/>
          <pc:sldMk cId="0" sldId="258"/>
        </pc:sldMkLst>
        <pc:spChg chg="mod">
          <ac:chgData name="Claire Johnson" userId="71b4c8dc-5a05-47ce-b868-ce8f272adc14" providerId="ADAL" clId="{F054FBE1-6919-4A5C-B2E7-945D750A3726}" dt="2021-11-11T20:31:42.204" v="939" actId="207"/>
          <ac:spMkLst>
            <pc:docMk/>
            <pc:sldMk cId="0" sldId="258"/>
            <ac:spMk id="156" creationId="{00000000-0000-0000-0000-000000000000}"/>
          </ac:spMkLst>
        </pc:spChg>
      </pc:sldChg>
      <pc:sldChg chg="modSp">
        <pc:chgData name="Claire Johnson" userId="71b4c8dc-5a05-47ce-b868-ce8f272adc14" providerId="ADAL" clId="{F054FBE1-6919-4A5C-B2E7-945D750A3726}" dt="2021-11-11T22:50:25.336" v="1298" actId="1076"/>
        <pc:sldMkLst>
          <pc:docMk/>
          <pc:sldMk cId="2379233134" sldId="301"/>
        </pc:sldMkLst>
        <pc:spChg chg="mod">
          <ac:chgData name="Claire Johnson" userId="71b4c8dc-5a05-47ce-b868-ce8f272adc14" providerId="ADAL" clId="{F054FBE1-6919-4A5C-B2E7-945D750A3726}" dt="2021-11-11T22:50:25.336" v="1298" actId="1076"/>
          <ac:spMkLst>
            <pc:docMk/>
            <pc:sldMk cId="2379233134" sldId="301"/>
            <ac:spMk id="4" creationId="{8B542CD3-865E-44A8-895B-31B9362FCD84}"/>
          </ac:spMkLst>
        </pc:spChg>
      </pc:sldChg>
      <pc:sldChg chg="modSp">
        <pc:chgData name="Claire Johnson" userId="71b4c8dc-5a05-47ce-b868-ce8f272adc14" providerId="ADAL" clId="{F054FBE1-6919-4A5C-B2E7-945D750A3726}" dt="2021-11-11T20:32:56.238" v="950" actId="27636"/>
        <pc:sldMkLst>
          <pc:docMk/>
          <pc:sldMk cId="1288155461" sldId="462"/>
        </pc:sldMkLst>
        <pc:spChg chg="mod">
          <ac:chgData name="Claire Johnson" userId="71b4c8dc-5a05-47ce-b868-ce8f272adc14" providerId="ADAL" clId="{F054FBE1-6919-4A5C-B2E7-945D750A3726}" dt="2021-11-11T20:32:56.238" v="950" actId="27636"/>
          <ac:spMkLst>
            <pc:docMk/>
            <pc:sldMk cId="1288155461" sldId="462"/>
            <ac:spMk id="4" creationId="{DFB076BB-ACA1-48BF-9E46-E2A3123096BC}"/>
          </ac:spMkLst>
        </pc:spChg>
      </pc:sldChg>
      <pc:sldChg chg="modSp">
        <pc:chgData name="Claire Johnson" userId="71b4c8dc-5a05-47ce-b868-ce8f272adc14" providerId="ADAL" clId="{F054FBE1-6919-4A5C-B2E7-945D750A3726}" dt="2021-11-11T20:31:06.844" v="932" actId="207"/>
        <pc:sldMkLst>
          <pc:docMk/>
          <pc:sldMk cId="440313616" sldId="465"/>
        </pc:sldMkLst>
        <pc:spChg chg="mod">
          <ac:chgData name="Claire Johnson" userId="71b4c8dc-5a05-47ce-b868-ce8f272adc14" providerId="ADAL" clId="{F054FBE1-6919-4A5C-B2E7-945D750A3726}" dt="2021-11-11T20:31:06.844" v="932" actId="207"/>
          <ac:spMkLst>
            <pc:docMk/>
            <pc:sldMk cId="440313616" sldId="465"/>
            <ac:spMk id="4" creationId="{CBAC22BD-BC82-42B8-8C99-E001A1DAD7AB}"/>
          </ac:spMkLst>
        </pc:spChg>
      </pc:sldChg>
      <pc:sldChg chg="modSp modNotesTx">
        <pc:chgData name="Claire Johnson" userId="71b4c8dc-5a05-47ce-b868-ce8f272adc14" providerId="ADAL" clId="{F054FBE1-6919-4A5C-B2E7-945D750A3726}" dt="2021-11-11T20:31:50.780" v="940" actId="207"/>
        <pc:sldMkLst>
          <pc:docMk/>
          <pc:sldMk cId="1740845698" sldId="467"/>
        </pc:sldMkLst>
        <pc:spChg chg="mod">
          <ac:chgData name="Claire Johnson" userId="71b4c8dc-5a05-47ce-b868-ce8f272adc14" providerId="ADAL" clId="{F054FBE1-6919-4A5C-B2E7-945D750A3726}" dt="2021-11-11T20:31:50.780" v="940" actId="207"/>
          <ac:spMkLst>
            <pc:docMk/>
            <pc:sldMk cId="1740845698" sldId="467"/>
            <ac:spMk id="156" creationId="{00000000-0000-0000-0000-000000000000}"/>
          </ac:spMkLst>
        </pc:spChg>
      </pc:sldChg>
      <pc:sldChg chg="modSp modNotesTx">
        <pc:chgData name="Claire Johnson" userId="71b4c8dc-5a05-47ce-b868-ce8f272adc14" providerId="ADAL" clId="{F054FBE1-6919-4A5C-B2E7-945D750A3726}" dt="2021-11-12T09:37:43.807" v="1366" actId="20577"/>
        <pc:sldMkLst>
          <pc:docMk/>
          <pc:sldMk cId="3796127565" sldId="468"/>
        </pc:sldMkLst>
        <pc:spChg chg="mod">
          <ac:chgData name="Claire Johnson" userId="71b4c8dc-5a05-47ce-b868-ce8f272adc14" providerId="ADAL" clId="{F054FBE1-6919-4A5C-B2E7-945D750A3726}" dt="2021-11-12T09:37:43.807" v="1366" actId="20577"/>
          <ac:spMkLst>
            <pc:docMk/>
            <pc:sldMk cId="3796127565" sldId="468"/>
            <ac:spMk id="156" creationId="{00000000-0000-0000-0000-000000000000}"/>
          </ac:spMkLst>
        </pc:spChg>
        <pc:spChg chg="mod">
          <ac:chgData name="Claire Johnson" userId="71b4c8dc-5a05-47ce-b868-ce8f272adc14" providerId="ADAL" clId="{F054FBE1-6919-4A5C-B2E7-945D750A3726}" dt="2021-11-11T20:21:45.170" v="403" actId="20577"/>
          <ac:spMkLst>
            <pc:docMk/>
            <pc:sldMk cId="3796127565" sldId="468"/>
            <ac:spMk id="157" creationId="{00000000-0000-0000-0000-000000000000}"/>
          </ac:spMkLst>
        </pc:spChg>
      </pc:sldChg>
      <pc:sldChg chg="modSp add modNotesTx">
        <pc:chgData name="Claire Johnson" userId="71b4c8dc-5a05-47ce-b868-ce8f272adc14" providerId="ADAL" clId="{F054FBE1-6919-4A5C-B2E7-945D750A3726}" dt="2021-11-11T20:51:27.213" v="1159" actId="20577"/>
        <pc:sldMkLst>
          <pc:docMk/>
          <pc:sldMk cId="3876146052" sldId="469"/>
        </pc:sldMkLst>
        <pc:spChg chg="mod">
          <ac:chgData name="Claire Johnson" userId="71b4c8dc-5a05-47ce-b868-ce8f272adc14" providerId="ADAL" clId="{F054FBE1-6919-4A5C-B2E7-945D750A3726}" dt="2021-11-11T20:32:22.438" v="944" actId="1076"/>
          <ac:spMkLst>
            <pc:docMk/>
            <pc:sldMk cId="3876146052" sldId="469"/>
            <ac:spMk id="156" creationId="{00000000-0000-0000-0000-000000000000}"/>
          </ac:spMkLst>
        </pc:spChg>
        <pc:spChg chg="mod">
          <ac:chgData name="Claire Johnson" userId="71b4c8dc-5a05-47ce-b868-ce8f272adc14" providerId="ADAL" clId="{F054FBE1-6919-4A5C-B2E7-945D750A3726}" dt="2021-11-11T20:05:41.869" v="57" actId="5793"/>
          <ac:spMkLst>
            <pc:docMk/>
            <pc:sldMk cId="3876146052" sldId="469"/>
            <ac:spMk id="157" creationId="{00000000-0000-0000-0000-000000000000}"/>
          </ac:spMkLst>
        </pc:spChg>
      </pc:sldChg>
      <pc:sldChg chg="modSp add ord modNotesTx">
        <pc:chgData name="Claire Johnson" userId="71b4c8dc-5a05-47ce-b868-ce8f272adc14" providerId="ADAL" clId="{F054FBE1-6919-4A5C-B2E7-945D750A3726}" dt="2021-11-11T20:50:24.568" v="1023" actId="20577"/>
        <pc:sldMkLst>
          <pc:docMk/>
          <pc:sldMk cId="3434559355" sldId="470"/>
        </pc:sldMkLst>
        <pc:spChg chg="mod">
          <ac:chgData name="Claire Johnson" userId="71b4c8dc-5a05-47ce-b868-ce8f272adc14" providerId="ADAL" clId="{F054FBE1-6919-4A5C-B2E7-945D750A3726}" dt="2021-11-11T20:31:31.223" v="937" actId="207"/>
          <ac:spMkLst>
            <pc:docMk/>
            <pc:sldMk cId="3434559355" sldId="470"/>
            <ac:spMk id="156" creationId="{00000000-0000-0000-0000-000000000000}"/>
          </ac:spMkLst>
        </pc:spChg>
        <pc:spChg chg="mod">
          <ac:chgData name="Claire Johnson" userId="71b4c8dc-5a05-47ce-b868-ce8f272adc14" providerId="ADAL" clId="{F054FBE1-6919-4A5C-B2E7-945D750A3726}" dt="2021-11-11T20:18:21.187" v="278" actId="20577"/>
          <ac:spMkLst>
            <pc:docMk/>
            <pc:sldMk cId="3434559355" sldId="470"/>
            <ac:spMk id="157" creationId="{00000000-0000-0000-0000-000000000000}"/>
          </ac:spMkLst>
        </pc:spChg>
      </pc:sldChg>
      <pc:sldChg chg="modSp add modNotesTx">
        <pc:chgData name="Claire Johnson" userId="71b4c8dc-5a05-47ce-b868-ce8f272adc14" providerId="ADAL" clId="{F054FBE1-6919-4A5C-B2E7-945D750A3726}" dt="2021-11-12T09:39:57.173" v="1525" actId="20577"/>
        <pc:sldMkLst>
          <pc:docMk/>
          <pc:sldMk cId="3616142633" sldId="471"/>
        </pc:sldMkLst>
        <pc:spChg chg="mod">
          <ac:chgData name="Claire Johnson" userId="71b4c8dc-5a05-47ce-b868-ce8f272adc14" providerId="ADAL" clId="{F054FBE1-6919-4A5C-B2E7-945D750A3726}" dt="2021-11-12T09:39:13.471" v="1381" actId="313"/>
          <ac:spMkLst>
            <pc:docMk/>
            <pc:sldMk cId="3616142633" sldId="471"/>
            <ac:spMk id="156" creationId="{00000000-0000-0000-0000-000000000000}"/>
          </ac:spMkLst>
        </pc:spChg>
        <pc:spChg chg="mod">
          <ac:chgData name="Claire Johnson" userId="71b4c8dc-5a05-47ce-b868-ce8f272adc14" providerId="ADAL" clId="{F054FBE1-6919-4A5C-B2E7-945D750A3726}" dt="2021-11-11T20:26:17.107" v="699" actId="20577"/>
          <ac:spMkLst>
            <pc:docMk/>
            <pc:sldMk cId="3616142633" sldId="471"/>
            <ac:spMk id="157" creationId="{00000000-0000-0000-0000-000000000000}"/>
          </ac:spMkLst>
        </pc:spChg>
      </pc:sldChg>
      <pc:sldChg chg="addSp delSp modSp add">
        <pc:chgData name="Claire Johnson" userId="71b4c8dc-5a05-47ce-b868-ce8f272adc14" providerId="ADAL" clId="{F054FBE1-6919-4A5C-B2E7-945D750A3726}" dt="2021-11-11T20:44:11.039" v="969" actId="27636"/>
        <pc:sldMkLst>
          <pc:docMk/>
          <pc:sldMk cId="3048133819" sldId="472"/>
        </pc:sldMkLst>
        <pc:spChg chg="add del mod">
          <ac:chgData name="Claire Johnson" userId="71b4c8dc-5a05-47ce-b868-ce8f272adc14" providerId="ADAL" clId="{F054FBE1-6919-4A5C-B2E7-945D750A3726}" dt="2021-11-11T20:42:51.542" v="953" actId="478"/>
          <ac:spMkLst>
            <pc:docMk/>
            <pc:sldMk cId="3048133819" sldId="472"/>
            <ac:spMk id="3" creationId="{D271B7C7-09B5-47DF-A231-4D77A6551098}"/>
          </ac:spMkLst>
        </pc:spChg>
        <pc:spChg chg="del">
          <ac:chgData name="Claire Johnson" userId="71b4c8dc-5a05-47ce-b868-ce8f272adc14" providerId="ADAL" clId="{F054FBE1-6919-4A5C-B2E7-945D750A3726}" dt="2021-11-11T20:42:47.126" v="952" actId="478"/>
          <ac:spMkLst>
            <pc:docMk/>
            <pc:sldMk cId="3048133819" sldId="472"/>
            <ac:spMk id="156" creationId="{00000000-0000-0000-0000-000000000000}"/>
          </ac:spMkLst>
        </pc:spChg>
        <pc:spChg chg="mod">
          <ac:chgData name="Claire Johnson" userId="71b4c8dc-5a05-47ce-b868-ce8f272adc14" providerId="ADAL" clId="{F054FBE1-6919-4A5C-B2E7-945D750A3726}" dt="2021-11-11T20:44:11.039" v="969" actId="27636"/>
          <ac:spMkLst>
            <pc:docMk/>
            <pc:sldMk cId="3048133819" sldId="472"/>
            <ac:spMk id="157" creationId="{00000000-0000-0000-0000-000000000000}"/>
          </ac:spMkLst>
        </pc:spChg>
      </pc:sldChg>
      <pc:sldChg chg="modSp add ord">
        <pc:chgData name="Claire Johnson" userId="71b4c8dc-5a05-47ce-b868-ce8f272adc14" providerId="ADAL" clId="{F054FBE1-6919-4A5C-B2E7-945D750A3726}" dt="2021-11-11T20:46:34.593" v="975" actId="27636"/>
        <pc:sldMkLst>
          <pc:docMk/>
          <pc:sldMk cId="4091560091" sldId="473"/>
        </pc:sldMkLst>
        <pc:spChg chg="mod">
          <ac:chgData name="Claire Johnson" userId="71b4c8dc-5a05-47ce-b868-ce8f272adc14" providerId="ADAL" clId="{F054FBE1-6919-4A5C-B2E7-945D750A3726}" dt="2021-11-11T20:46:34.593" v="975" actId="27636"/>
          <ac:spMkLst>
            <pc:docMk/>
            <pc:sldMk cId="4091560091" sldId="473"/>
            <ac:spMk id="157" creationId="{00000000-0000-0000-0000-000000000000}"/>
          </ac:spMkLst>
        </pc:spChg>
      </pc:sldChg>
      <pc:sldChg chg="addSp delSp modSp add modNotesTx">
        <pc:chgData name="Claire Johnson" userId="71b4c8dc-5a05-47ce-b868-ce8f272adc14" providerId="ADAL" clId="{F054FBE1-6919-4A5C-B2E7-945D750A3726}" dt="2021-11-11T20:51:00.424" v="1066" actId="20577"/>
        <pc:sldMkLst>
          <pc:docMk/>
          <pc:sldMk cId="3879567414" sldId="474"/>
        </pc:sldMkLst>
        <pc:spChg chg="add del mod">
          <ac:chgData name="Claire Johnson" userId="71b4c8dc-5a05-47ce-b868-ce8f272adc14" providerId="ADAL" clId="{F054FBE1-6919-4A5C-B2E7-945D750A3726}" dt="2021-11-11T20:49:53.605" v="1020" actId="478"/>
          <ac:spMkLst>
            <pc:docMk/>
            <pc:sldMk cId="3879567414" sldId="474"/>
            <ac:spMk id="3" creationId="{BF0AB5E0-20C1-4FE3-A3D1-63D1722E73C0}"/>
          </ac:spMkLst>
        </pc:spChg>
        <pc:spChg chg="del">
          <ac:chgData name="Claire Johnson" userId="71b4c8dc-5a05-47ce-b868-ce8f272adc14" providerId="ADAL" clId="{F054FBE1-6919-4A5C-B2E7-945D750A3726}" dt="2021-11-11T20:49:51.346" v="1019" actId="478"/>
          <ac:spMkLst>
            <pc:docMk/>
            <pc:sldMk cId="3879567414" sldId="474"/>
            <ac:spMk id="156" creationId="{00000000-0000-0000-0000-000000000000}"/>
          </ac:spMkLst>
        </pc:spChg>
        <pc:spChg chg="mod">
          <ac:chgData name="Claire Johnson" userId="71b4c8dc-5a05-47ce-b868-ce8f272adc14" providerId="ADAL" clId="{F054FBE1-6919-4A5C-B2E7-945D750A3726}" dt="2021-11-11T20:49:57.752" v="1021" actId="14100"/>
          <ac:spMkLst>
            <pc:docMk/>
            <pc:sldMk cId="3879567414" sldId="474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olunteermanagers.org.uk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volunteerexpo.co.uk/" TargetMode="External"/><Relationship Id="rId5" Type="http://schemas.openxmlformats.org/officeDocument/2006/relationships/hyperlink" Target="https://www.ncvo.org.uk/ncvo-volunteering#national_volunteering_forum" TargetMode="External"/><Relationship Id="rId4" Type="http://schemas.openxmlformats.org/officeDocument/2006/relationships/hyperlink" Target="https://www.volunteernow.co.uk/training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GB" dirty="0"/>
              <a:t>Talk about assessing other volunteer role descriptions for inspiration / to use as a template</a:t>
            </a:r>
            <a:endParaRPr dirty="0"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8453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GB" dirty="0"/>
              <a:t>1: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GB" dirty="0">
                <a:hlinkClick r:id="rId3"/>
              </a:rPr>
              <a:t>Association of Volunteer Managers - developing volunteer management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GB" dirty="0">
                <a:hlinkClick r:id="rId4"/>
              </a:rPr>
              <a:t>Training - Volunteer Now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GB" dirty="0">
                <a:hlinkClick r:id="rId5"/>
              </a:rPr>
              <a:t>NCVO – Volunteering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GB" dirty="0"/>
              <a:t>Training doesn’t need to be formal or have a cost attached.  Networking sessions and information sessions can be just </a:t>
            </a:r>
            <a:r>
              <a:rPr lang="en-GB"/>
              <a:t>as useful.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GB" dirty="0"/>
              <a:t>Additional: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GB" dirty="0">
                <a:hlinkClick r:id="rId6"/>
              </a:rPr>
              <a:t>Volunteer Expo Online - 6-7 May 2022 - Change Lives. Take Action.</a:t>
            </a:r>
            <a:endParaRPr dirty="0"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4916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5465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Ways to get in touch with us </a:t>
            </a:r>
          </a:p>
          <a:p>
            <a:r>
              <a:rPr lang="en-US" dirty="0"/>
              <a:t>Also interested to talk with any larger groups or organisation who are helping smaller groups as to how we could work together in the future.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82730-03CF-497A-B5CC-38FC605F238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7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Charity set up in Birmingham in 2017</a:t>
            </a:r>
          </a:p>
          <a:p>
            <a:r>
              <a:rPr lang="en-GB" dirty="0"/>
              <a:t>Purpose is to support small voluntary and community groups at every stage.</a:t>
            </a:r>
          </a:p>
          <a:p>
            <a:endParaRPr lang="en-GB" dirty="0"/>
          </a:p>
          <a:p>
            <a:r>
              <a:rPr lang="en-GB" dirty="0"/>
              <a:t>Founded by group volunteers noticed there was a gap in free, face to face support and information. </a:t>
            </a:r>
          </a:p>
          <a:p>
            <a:r>
              <a:rPr lang="en-GB" dirty="0"/>
              <a:t>Support offered by a group of helpers who have been there and done it themselves </a:t>
            </a:r>
          </a:p>
          <a:p>
            <a:r>
              <a:rPr lang="en-GB" dirty="0"/>
              <a:t>We can match you with a wider network of peers to offer support, information, contacts </a:t>
            </a:r>
          </a:p>
          <a:p>
            <a:r>
              <a:rPr lang="en-GB" dirty="0"/>
              <a:t>Currently all online – one to one meetings, small group sessions and bigger info webinars.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82730-03CF-497A-B5CC-38FC605F23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580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82730-03CF-497A-B5CC-38FC605F23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29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6653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578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GB" dirty="0"/>
              <a:t>Understanding why people volunteer means you can tailor your volunteer role description to include some of the benefits people are looking for</a:t>
            </a:r>
            <a:endParaRPr dirty="0"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6245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3789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GB" dirty="0"/>
              <a:t>Link to example volunteer role description</a:t>
            </a:r>
            <a:endParaRPr dirty="0"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322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2"/>
          <p:cNvSpPr>
            <a:spLocks noGrp="1"/>
          </p:cNvSpPr>
          <p:nvPr>
            <p:ph type="pic" idx="2"/>
          </p:nvPr>
        </p:nvSpPr>
        <p:spPr>
          <a:xfrm>
            <a:off x="709612" y="606425"/>
            <a:ext cx="4460875" cy="529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A358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E136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E136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E136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E136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pic>
        <p:nvPicPr>
          <p:cNvPr id="21" name="Google Shape;21;p12" descr="National Lottery Community Fund logo"/>
          <p:cNvPicPr preferRelativeResize="0"/>
          <p:nvPr/>
        </p:nvPicPr>
        <p:blipFill rotWithShape="1">
          <a:blip r:embed="rId2">
            <a:alphaModFix/>
          </a:blip>
          <a:srcRect l="66931" t="70069" r="10937" b="12787"/>
          <a:stretch/>
        </p:blipFill>
        <p:spPr>
          <a:xfrm>
            <a:off x="9913121" y="5385686"/>
            <a:ext cx="1759546" cy="90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5" name="Google Shape;115;p23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6811" t="13823" r="63532" b="61957"/>
          <a:stretch/>
        </p:blipFill>
        <p:spPr>
          <a:xfrm>
            <a:off x="10222013" y="313267"/>
            <a:ext cx="1601099" cy="73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 descr="National Lottery Community Fund logo"/>
          <p:cNvPicPr preferRelativeResize="0"/>
          <p:nvPr/>
        </p:nvPicPr>
        <p:blipFill rotWithShape="1">
          <a:blip r:embed="rId3">
            <a:alphaModFix/>
          </a:blip>
          <a:srcRect l="66931" t="70069" r="10937" b="12787"/>
          <a:stretch/>
        </p:blipFill>
        <p:spPr>
          <a:xfrm>
            <a:off x="9913121" y="5385686"/>
            <a:ext cx="1759546" cy="90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24" descr="BCM logo"/>
          <p:cNvPicPr preferRelativeResize="0"/>
          <p:nvPr/>
        </p:nvPicPr>
        <p:blipFill rotWithShape="1">
          <a:blip r:embed="rId2">
            <a:alphaModFix/>
          </a:blip>
          <a:srcRect l="6811" t="13823" r="63532" b="61957"/>
          <a:stretch/>
        </p:blipFill>
        <p:spPr>
          <a:xfrm>
            <a:off x="10222013" y="313267"/>
            <a:ext cx="1601099" cy="735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p25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6811" t="13823" r="63532" b="61957"/>
          <a:stretch/>
        </p:blipFill>
        <p:spPr>
          <a:xfrm>
            <a:off x="10222013" y="313267"/>
            <a:ext cx="1601099" cy="735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C844-E827-43DB-AF66-F27A3009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05414-9FDC-4C95-B198-478DB7204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50CEB-9C9C-47ED-9086-7E5645BDF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0F7F9-4B72-4F34-A94F-EED36B30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55D9-4854-4D76-94AB-AFA75C9D0877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501DF-1CD4-4E7B-8D72-96D905CC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D72D4-788E-462B-B877-29C3151A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D5AE-8640-4524-AC57-46829B27A68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5EF250-CD32-46B8-ACE1-034D877CA5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12" t="13823" r="63532" b="61957"/>
          <a:stretch/>
        </p:blipFill>
        <p:spPr>
          <a:xfrm>
            <a:off x="10222013" y="313267"/>
            <a:ext cx="1601099" cy="73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8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5489352" y="2017775"/>
            <a:ext cx="5791097" cy="247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2800"/>
              <a:buFont typeface="Noto Sans Symbols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400"/>
              <a:buFont typeface="Noto Sans Symbols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000"/>
              <a:buFont typeface="Noto Sans Symbols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Noto Sans Symbols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Noto Sans Symbols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13" descr="BCM logo"/>
          <p:cNvPicPr preferRelativeResize="0"/>
          <p:nvPr/>
        </p:nvPicPr>
        <p:blipFill rotWithShape="1">
          <a:blip r:embed="rId2">
            <a:alphaModFix/>
          </a:blip>
          <a:srcRect l="6811" t="13823" r="63532" b="61957"/>
          <a:stretch/>
        </p:blipFill>
        <p:spPr>
          <a:xfrm>
            <a:off x="10222013" y="313267"/>
            <a:ext cx="1601099" cy="73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3" descr="National Lottery Community Fund logo"/>
          <p:cNvPicPr preferRelativeResize="0"/>
          <p:nvPr/>
        </p:nvPicPr>
        <p:blipFill rotWithShape="1">
          <a:blip r:embed="rId3">
            <a:alphaModFix/>
          </a:blip>
          <a:srcRect l="66931" t="70069" r="10937" b="12787"/>
          <a:stretch/>
        </p:blipFill>
        <p:spPr>
          <a:xfrm>
            <a:off x="9913121" y="5385686"/>
            <a:ext cx="1759546" cy="90861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3"/>
          <p:cNvSpPr txBox="1">
            <a:spLocks noGrp="1"/>
          </p:cNvSpPr>
          <p:nvPr>
            <p:ph type="body" idx="2"/>
          </p:nvPr>
        </p:nvSpPr>
        <p:spPr>
          <a:xfrm>
            <a:off x="760413" y="623843"/>
            <a:ext cx="4392612" cy="523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  <a:defRPr sz="4000" b="1">
                <a:solidFill>
                  <a:srgbClr val="009BA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  <a:defRPr sz="4000" b="1">
                <a:solidFill>
                  <a:srgbClr val="009BA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  <a:defRPr sz="4000" b="1">
                <a:solidFill>
                  <a:srgbClr val="009BA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  <a:defRPr sz="4000" b="1">
                <a:solidFill>
                  <a:srgbClr val="009BA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  <a:defRPr sz="4000" b="1">
                <a:solidFill>
                  <a:srgbClr val="009BA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/>
          <p:nvPr/>
        </p:nvSpPr>
        <p:spPr>
          <a:xfrm>
            <a:off x="830510" y="3429000"/>
            <a:ext cx="10342179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9BA8"/>
                </a:solidFill>
                <a:latin typeface="Arial"/>
                <a:ea typeface="Arial"/>
                <a:cs typeface="Arial"/>
                <a:sym typeface="Arial"/>
              </a:rPr>
              <a:t>Funding Q&amp;A – June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B4288"/>
                </a:solidFill>
                <a:latin typeface="Arial"/>
                <a:ea typeface="Arial"/>
                <a:cs typeface="Arial"/>
                <a:sym typeface="Arial"/>
              </a:rPr>
              <a:t>xxxxx</a:t>
            </a:r>
            <a:endParaRPr sz="2000">
              <a:solidFill>
                <a:srgbClr val="3B42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B4288"/>
                </a:solidFill>
                <a:latin typeface="Arial"/>
                <a:ea typeface="Arial"/>
                <a:cs typeface="Arial"/>
                <a:sym typeface="Arial"/>
              </a:rPr>
              <a:t>Funded by xxxxx</a:t>
            </a:r>
            <a:endParaRPr sz="2000">
              <a:solidFill>
                <a:srgbClr val="3B42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16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91988"/>
          <a:stretch/>
        </p:blipFill>
        <p:spPr>
          <a:xfrm>
            <a:off x="-8389" y="6325298"/>
            <a:ext cx="12204000" cy="54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6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811" t="13823" r="63532" b="61957"/>
          <a:stretch/>
        </p:blipFill>
        <p:spPr>
          <a:xfrm>
            <a:off x="830510" y="947956"/>
            <a:ext cx="3615655" cy="166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6" descr="National Lottery Community Fund logo"/>
          <p:cNvPicPr preferRelativeResize="0"/>
          <p:nvPr/>
        </p:nvPicPr>
        <p:blipFill rotWithShape="1">
          <a:blip r:embed="rId4">
            <a:alphaModFix/>
          </a:blip>
          <a:srcRect l="66931" t="70069" r="10937" b="12787"/>
          <a:stretch/>
        </p:blipFill>
        <p:spPr>
          <a:xfrm>
            <a:off x="9464380" y="5134115"/>
            <a:ext cx="2276670" cy="1175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6000"/>
              <a:buFont typeface="Avenir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p18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91988"/>
          <a:stretch/>
        </p:blipFill>
        <p:spPr>
          <a:xfrm>
            <a:off x="-8389" y="6325298"/>
            <a:ext cx="12204000" cy="54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8" descr="National Lottery Community Fund logo"/>
          <p:cNvPicPr preferRelativeResize="0"/>
          <p:nvPr/>
        </p:nvPicPr>
        <p:blipFill rotWithShape="1">
          <a:blip r:embed="rId3">
            <a:alphaModFix/>
          </a:blip>
          <a:srcRect l="66931" t="70069" r="10937" b="12787"/>
          <a:stretch/>
        </p:blipFill>
        <p:spPr>
          <a:xfrm>
            <a:off x="9913121" y="5385686"/>
            <a:ext cx="1759546" cy="90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8" descr="BCM logo"/>
          <p:cNvPicPr preferRelativeResize="0"/>
          <p:nvPr/>
        </p:nvPicPr>
        <p:blipFill rotWithShape="1">
          <a:blip r:embed="rId4">
            <a:alphaModFix/>
          </a:blip>
          <a:srcRect l="6811" t="13823" r="63532" b="61957"/>
          <a:stretch/>
        </p:blipFill>
        <p:spPr>
          <a:xfrm>
            <a:off x="10222013" y="313267"/>
            <a:ext cx="1601099" cy="735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CM 1">
  <p:cSld name="BCM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838200" y="2009229"/>
            <a:ext cx="5864448" cy="320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2800"/>
              <a:buFont typeface="Noto Sans Symbols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400"/>
              <a:buFont typeface="Noto Sans Symbols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000"/>
              <a:buFont typeface="Noto Sans Symbols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Noto Sans Symbols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Noto Sans Symbols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>
            <a:spLocks noGrp="1"/>
          </p:cNvSpPr>
          <p:nvPr>
            <p:ph type="pic" idx="2"/>
          </p:nvPr>
        </p:nvSpPr>
        <p:spPr>
          <a:xfrm>
            <a:off x="7021513" y="2009228"/>
            <a:ext cx="4332287" cy="320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2A358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E136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E136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E136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E136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pic>
        <p:nvPicPr>
          <p:cNvPr id="77" name="Google Shape;77;p19" descr="National Lottery Community Fund logo"/>
          <p:cNvPicPr preferRelativeResize="0"/>
          <p:nvPr/>
        </p:nvPicPr>
        <p:blipFill rotWithShape="1">
          <a:blip r:embed="rId2">
            <a:alphaModFix/>
          </a:blip>
          <a:srcRect l="66931" t="70069" r="10937" b="12787"/>
          <a:stretch/>
        </p:blipFill>
        <p:spPr>
          <a:xfrm>
            <a:off x="9913121" y="5385686"/>
            <a:ext cx="1759546" cy="90861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Font typeface="Avenir"/>
              <a:buNone/>
              <a:defRPr sz="4000"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 descr="BCM logo"/>
          <p:cNvPicPr preferRelativeResize="0"/>
          <p:nvPr/>
        </p:nvPicPr>
        <p:blipFill rotWithShape="1">
          <a:blip r:embed="rId3">
            <a:alphaModFix/>
          </a:blip>
          <a:srcRect l="6811" t="13823" r="63532" b="61957"/>
          <a:stretch/>
        </p:blipFill>
        <p:spPr>
          <a:xfrm>
            <a:off x="10222013" y="313267"/>
            <a:ext cx="1601099" cy="735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20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6811" t="13823" r="63532" b="61957"/>
          <a:stretch/>
        </p:blipFill>
        <p:spPr>
          <a:xfrm>
            <a:off x="10222013" y="313267"/>
            <a:ext cx="1601099" cy="73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0" descr="National Lottery Community Fund logo"/>
          <p:cNvPicPr preferRelativeResize="0"/>
          <p:nvPr/>
        </p:nvPicPr>
        <p:blipFill rotWithShape="1">
          <a:blip r:embed="rId3">
            <a:alphaModFix/>
          </a:blip>
          <a:srcRect l="66931" t="70069" r="10937" b="12787"/>
          <a:stretch/>
        </p:blipFill>
        <p:spPr>
          <a:xfrm>
            <a:off x="9913121" y="5385686"/>
            <a:ext cx="1759546" cy="90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21" descr="BCM logo"/>
          <p:cNvPicPr preferRelativeResize="0"/>
          <p:nvPr/>
        </p:nvPicPr>
        <p:blipFill rotWithShape="1">
          <a:blip r:embed="rId2">
            <a:alphaModFix/>
          </a:blip>
          <a:srcRect l="6811" t="13823" r="63532" b="61957"/>
          <a:stretch/>
        </p:blipFill>
        <p:spPr>
          <a:xfrm>
            <a:off x="10222013" y="313267"/>
            <a:ext cx="1601099" cy="73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1" descr="National Lottery Community Fund logo"/>
          <p:cNvPicPr preferRelativeResize="0"/>
          <p:nvPr/>
        </p:nvPicPr>
        <p:blipFill rotWithShape="1">
          <a:blip r:embed="rId3">
            <a:alphaModFix/>
          </a:blip>
          <a:srcRect l="66931" t="70069" r="10937" b="12787"/>
          <a:stretch/>
        </p:blipFill>
        <p:spPr>
          <a:xfrm>
            <a:off x="9913121" y="5385686"/>
            <a:ext cx="1759546" cy="90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867398" y="2017773"/>
            <a:ext cx="5835249" cy="2921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BA8"/>
              </a:buClr>
              <a:buSzPts val="4000"/>
              <a:buFont typeface="Noto Sans Symbols"/>
              <a:buChar char="▪"/>
              <a:defRPr sz="4000" b="1">
                <a:solidFill>
                  <a:srgbClr val="009BA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4000"/>
              <a:buFont typeface="Noto Sans Symbols"/>
              <a:buChar char="▪"/>
              <a:defRPr sz="40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4000"/>
              <a:buFont typeface="Noto Sans Symbols"/>
              <a:buChar char="▪"/>
              <a:defRPr sz="40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4000"/>
              <a:buFont typeface="Noto Sans Symbols"/>
              <a:buChar char="▪"/>
              <a:defRPr sz="40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4000"/>
              <a:buFont typeface="Noto Sans Symbols"/>
              <a:buChar char="▪"/>
              <a:defRPr sz="40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>
            <a:spLocks noGrp="1"/>
          </p:cNvSpPr>
          <p:nvPr>
            <p:ph type="pic" idx="2"/>
          </p:nvPr>
        </p:nvSpPr>
        <p:spPr>
          <a:xfrm>
            <a:off x="6863727" y="606423"/>
            <a:ext cx="4460875" cy="529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A358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E136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E136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E136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E136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pic>
        <p:nvPicPr>
          <p:cNvPr id="104" name="Google Shape;104;p22" descr="BCM logo"/>
          <p:cNvPicPr preferRelativeResize="0"/>
          <p:nvPr/>
        </p:nvPicPr>
        <p:blipFill rotWithShape="1">
          <a:blip r:embed="rId2">
            <a:alphaModFix/>
          </a:blip>
          <a:srcRect l="6811" t="13823" r="63532" b="61957"/>
          <a:stretch/>
        </p:blipFill>
        <p:spPr>
          <a:xfrm>
            <a:off x="10222013" y="313267"/>
            <a:ext cx="1601099" cy="73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2" descr="National Lottery Community Fund logo"/>
          <p:cNvPicPr preferRelativeResize="0"/>
          <p:nvPr/>
        </p:nvPicPr>
        <p:blipFill rotWithShape="1">
          <a:blip r:embed="rId3">
            <a:alphaModFix/>
          </a:blip>
          <a:srcRect l="66931" t="70069" r="10937" b="12787"/>
          <a:stretch/>
        </p:blipFill>
        <p:spPr>
          <a:xfrm>
            <a:off x="9913121" y="5385686"/>
            <a:ext cx="1759546" cy="90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009BA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A358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E136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E136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E136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136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8E136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 descr="A screenshot of a cell phone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 t="91988"/>
          <a:stretch/>
        </p:blipFill>
        <p:spPr>
          <a:xfrm>
            <a:off x="-8389" y="6325298"/>
            <a:ext cx="12204000" cy="5494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h.org/about-us/volunteer-us/" TargetMode="External"/><Relationship Id="rId7" Type="http://schemas.openxmlformats.org/officeDocument/2006/relationships/hyperlink" Target="https://www.cancerresearchuk.org/get-involved/volunteer?gclid=19147bf40b00113fb4b21a79725e62bd&amp;gclsrc=3p.d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olunteering.macmillan.org.uk/" TargetMode="External"/><Relationship Id="rId5" Type="http://schemas.openxmlformats.org/officeDocument/2006/relationships/hyperlink" Target="https://volunteering.sja.org.uk/" TargetMode="External"/><Relationship Id="rId4" Type="http://schemas.openxmlformats.org/officeDocument/2006/relationships/hyperlink" Target="https://www.bhf.org.uk/how-you-can-help/voluntee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irminghamcommunitymatters.org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g"/><Relationship Id="rId4" Type="http://schemas.openxmlformats.org/officeDocument/2006/relationships/hyperlink" Target="http://www.birminghamcommunitymatters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/>
        </p:nvSpPr>
        <p:spPr>
          <a:xfrm>
            <a:off x="4145968" y="6070973"/>
            <a:ext cx="61022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B4288"/>
                </a:solidFill>
                <a:latin typeface="Avenir"/>
                <a:ea typeface="Avenir"/>
                <a:cs typeface="Avenir"/>
                <a:sym typeface="Avenir"/>
              </a:rPr>
              <a:t>Birmingham Community Matters is a charity registered in England and Wales (1179442)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683C6-AC8B-40EB-9BEA-B5466D2CC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448800" cy="4724400"/>
          </a:xfrm>
          <a:prstGeom prst="rect">
            <a:avLst/>
          </a:prstGeom>
        </p:spPr>
      </p:pic>
      <p:sp>
        <p:nvSpPr>
          <p:cNvPr id="9" name="Google Shape;149;p2">
            <a:extLst>
              <a:ext uri="{FF2B5EF4-FFF2-40B4-BE49-F238E27FC236}">
                <a16:creationId xmlns:a16="http://schemas.microsoft.com/office/drawing/2014/main" id="{6AA5DD4A-D1DE-49F0-893C-5FBF6E46C7A5}"/>
              </a:ext>
            </a:extLst>
          </p:cNvPr>
          <p:cNvSpPr txBox="1">
            <a:spLocks/>
          </p:cNvSpPr>
          <p:nvPr/>
        </p:nvSpPr>
        <p:spPr>
          <a:xfrm>
            <a:off x="521112" y="4350000"/>
            <a:ext cx="5791097" cy="247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2A3584"/>
              </a:buClr>
              <a:buSzPts val="2800"/>
            </a:pPr>
            <a:r>
              <a:rPr lang="en-US" sz="1800" dirty="0">
                <a:latin typeface="Avenir"/>
              </a:rPr>
              <a:t>November 2021</a:t>
            </a:r>
          </a:p>
          <a:p>
            <a:pPr marL="228600" indent="-50800">
              <a:lnSpc>
                <a:spcPct val="90000"/>
              </a:lnSpc>
              <a:spcBef>
                <a:spcPts val="1000"/>
              </a:spcBef>
              <a:buClr>
                <a:srgbClr val="2A3584"/>
              </a:buClr>
              <a:buSzPts val="2800"/>
              <a:buFont typeface="Noto Sans Symbols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body" idx="1"/>
          </p:nvPr>
        </p:nvSpPr>
        <p:spPr>
          <a:xfrm>
            <a:off x="3596640" y="1280160"/>
            <a:ext cx="7683809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Great Ormond Street Hospital: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Volunteer with us | Great Ormond Street Charity (gosh.org)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British Heart Foundation: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Volunteering opportunities with the British Heart Foundation| BHF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St John Ambulance: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Thank You! | SJA Volunteering Opportunities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Macmillan Cancer Support: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Volunteering – Macmillan Cancer Support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Cancer Research UK: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Charity Volunteering and Charity Work - Help Beat Cancer Sooner | Cancer Research UK</a:t>
            </a:r>
            <a:endParaRPr lang="en-GB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 txBox="1">
            <a:spLocks noGrp="1"/>
          </p:cNvSpPr>
          <p:nvPr>
            <p:ph type="body" idx="2"/>
          </p:nvPr>
        </p:nvSpPr>
        <p:spPr>
          <a:xfrm>
            <a:off x="760413" y="623843"/>
            <a:ext cx="4392612" cy="523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Large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charities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who recruit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Volunteers: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614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body" idx="1"/>
          </p:nvPr>
        </p:nvSpPr>
        <p:spPr>
          <a:xfrm>
            <a:off x="3550920" y="1889761"/>
            <a:ext cx="7683809" cy="3459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Link with other local community organisations who also involve volunteers (peer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support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networks / BCM)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Attend “Volunteer Management” training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Create / update a volunteer process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Create / update your volunteer application form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Create / update your volunteer policy</a:t>
            </a:r>
          </a:p>
          <a:p>
            <a:endParaRPr lang="en-GB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n-GB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 txBox="1">
            <a:spLocks noGrp="1"/>
          </p:cNvSpPr>
          <p:nvPr>
            <p:ph type="body" idx="2"/>
          </p:nvPr>
        </p:nvSpPr>
        <p:spPr>
          <a:xfrm>
            <a:off x="760413" y="623843"/>
            <a:ext cx="4392612" cy="523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Next steps: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614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>
            <a:spLocks noGrp="1"/>
          </p:cNvSpPr>
          <p:nvPr>
            <p:ph type="body" idx="2"/>
          </p:nvPr>
        </p:nvSpPr>
        <p:spPr>
          <a:xfrm>
            <a:off x="745172" y="1249680"/>
            <a:ext cx="10380027" cy="440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en-GB" b="0" dirty="0"/>
              <a:t>Go to </a:t>
            </a:r>
            <a:r>
              <a:rPr lang="en-GB" dirty="0"/>
              <a:t>www.menti.com</a:t>
            </a:r>
            <a:r>
              <a:rPr lang="en-GB" b="0" dirty="0"/>
              <a:t> and use the code </a:t>
            </a:r>
          </a:p>
          <a:p>
            <a:pPr marL="0" lvl="0" indent="0">
              <a:spcBef>
                <a:spcPts val="0"/>
              </a:spcBef>
            </a:pPr>
            <a:r>
              <a:rPr lang="en-GB" dirty="0"/>
              <a:t>9945 5981</a:t>
            </a:r>
          </a:p>
          <a:p>
            <a:pPr marL="0" lvl="0" indent="0">
              <a:spcBef>
                <a:spcPts val="0"/>
              </a:spcBef>
            </a:pPr>
            <a:endParaRPr lang="en-GB" dirty="0"/>
          </a:p>
          <a:p>
            <a:pPr marL="0" lvl="0" indent="0">
              <a:spcBef>
                <a:spcPts val="0"/>
              </a:spcBef>
            </a:pPr>
            <a:r>
              <a:rPr lang="en-GB" sz="6500" dirty="0"/>
              <a:t>Have you found this session useful? Would you like additional sessions around volunteering?</a:t>
            </a:r>
            <a:endParaRPr sz="6500" dirty="0"/>
          </a:p>
        </p:txBody>
      </p:sp>
    </p:spTree>
    <p:extLst>
      <p:ext uri="{BB962C8B-B14F-4D97-AF65-F5344CB8AC3E}">
        <p14:creationId xmlns:p14="http://schemas.microsoft.com/office/powerpoint/2010/main" val="409156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28CB-5811-4771-9061-811AE202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4098"/>
            <a:ext cx="5440696" cy="1600200"/>
          </a:xfrm>
        </p:spPr>
        <p:txBody>
          <a:bodyPr>
            <a:normAutofit/>
          </a:bodyPr>
          <a:lstStyle/>
          <a:p>
            <a:r>
              <a:rPr lang="en-US" sz="5400" dirty="0"/>
              <a:t>Get in touch</a:t>
            </a:r>
            <a:endParaRPr lang="en-GB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076BB-ACA1-48BF-9E46-E2A312309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44298"/>
            <a:ext cx="10512424" cy="402469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Contact us on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info@birminghamcommunitymatters.org.uk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venir"/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We will have a short discussion and recommend best way forward.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veni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One to one session with a Community Matters Helper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Matching you with a peer or group who can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“Bite-size” small group sessions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More in-depth training and information sessions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Sign up to our newsletter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www.birminghamcommunitymatters.org.uk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Face to face events in your locality (soon we hope!)</a:t>
            </a:r>
          </a:p>
          <a:p>
            <a:endParaRPr lang="en-GB" dirty="0"/>
          </a:p>
        </p:txBody>
      </p:sp>
      <p:pic>
        <p:nvPicPr>
          <p:cNvPr id="10" name="Picture 9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D0EB879E-D3E9-48E9-9CA8-6D6E95258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74" y="2846993"/>
            <a:ext cx="20097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5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4878-87E1-44E3-8673-53D4051B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8463"/>
          </a:xfrm>
        </p:spPr>
        <p:txBody>
          <a:bodyPr>
            <a:normAutofit fontScale="90000"/>
          </a:bodyPr>
          <a:lstStyle/>
          <a:p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Hello!</a:t>
            </a:r>
            <a:endParaRPr lang="en-GB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C22BD-BC82-42B8-8C99-E001A1DAD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4702"/>
            <a:ext cx="6382421" cy="3688595"/>
          </a:xfrm>
        </p:spPr>
        <p:txBody>
          <a:bodyPr>
            <a:normAutofit fontScale="92500" lnSpcReduction="10000"/>
          </a:bodyPr>
          <a:lstStyle/>
          <a:p>
            <a:endParaRPr lang="en-US" sz="1800" dirty="0"/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Birmingham Community Matters support small voluntary and community groups and activity across Birmingham.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Avenir"/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We bring people face to face with someone who has experience of doing similar things. </a:t>
            </a:r>
          </a:p>
          <a:p>
            <a:endParaRPr lang="en-US" sz="2400" dirty="0">
              <a:latin typeface="Avenir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Avenir"/>
              </a:rPr>
              <a:t>“Everyone has something to learn, everyone has something to teach.”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576446-CD32-4F4C-91B3-E18C93AD6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43" y="2478074"/>
            <a:ext cx="5264257" cy="2150943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78FB372D-05A1-4665-9D8C-CCBDDDCA1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71" y="4890033"/>
            <a:ext cx="2586214" cy="126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1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63C8-08D9-4183-98A9-2991CC9B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9146423" cy="870559"/>
          </a:xfrm>
        </p:spPr>
        <p:txBody>
          <a:bodyPr>
            <a:noAutofit/>
          </a:bodyPr>
          <a:lstStyle/>
          <a:p>
            <a:r>
              <a:rPr lang="en-US" sz="4400" dirty="0"/>
              <a:t>We can help at every stage..</a:t>
            </a:r>
            <a:endParaRPr lang="en-GB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42CD3-865E-44A8-895B-31B9362F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27759"/>
            <a:ext cx="8598680" cy="4700239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>
                <a:solidFill>
                  <a:srgbClr val="7030A0"/>
                </a:solidFill>
                <a:latin typeface="Avenir"/>
              </a:rPr>
              <a:t>“Being fundable” 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– starting up, getting the right structure, opening a community bank account, running your group, policies and procedures, financial reports</a:t>
            </a:r>
          </a:p>
          <a:p>
            <a:endParaRPr lang="en-US" sz="2200" dirty="0">
              <a:latin typeface="Avenir"/>
            </a:endParaRPr>
          </a:p>
          <a:p>
            <a:r>
              <a:rPr lang="en-US" sz="2200" b="1" dirty="0">
                <a:solidFill>
                  <a:srgbClr val="7030A0"/>
                </a:solidFill>
                <a:latin typeface="Avenir"/>
              </a:rPr>
              <a:t>Developing your project 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– partners, researching and demonstrating need for your project, putting ideas into a plan</a:t>
            </a:r>
          </a:p>
          <a:p>
            <a:endParaRPr lang="en-US" sz="2200" dirty="0">
              <a:latin typeface="Avenir"/>
            </a:endParaRPr>
          </a:p>
          <a:p>
            <a:r>
              <a:rPr lang="en-US" sz="2200" b="1" dirty="0">
                <a:solidFill>
                  <a:srgbClr val="7030A0"/>
                </a:solidFill>
                <a:latin typeface="Avenir"/>
              </a:rPr>
              <a:t>Funding applications 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– budgets, ‘being a critical friend’ to review your applications.</a:t>
            </a:r>
          </a:p>
          <a:p>
            <a:endParaRPr lang="en-US" sz="2200" dirty="0">
              <a:latin typeface="Avenir"/>
            </a:endParaRPr>
          </a:p>
          <a:p>
            <a:r>
              <a:rPr lang="en-US" sz="2200" b="1" dirty="0">
                <a:solidFill>
                  <a:srgbClr val="7030A0"/>
                </a:solidFill>
                <a:latin typeface="Avenir"/>
              </a:rPr>
              <a:t>Managing and reporting on your project</a:t>
            </a:r>
          </a:p>
          <a:p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venir"/>
              </a:rPr>
              <a:t>– measuring impact, managing money, keeping volunteers happy</a:t>
            </a:r>
          </a:p>
          <a:p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6665250-B297-4A99-90C9-D82AAFDF9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468" y="2247789"/>
            <a:ext cx="2340648" cy="236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3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body" idx="1"/>
          </p:nvPr>
        </p:nvSpPr>
        <p:spPr>
          <a:xfrm>
            <a:off x="3596640" y="1188721"/>
            <a:ext cx="7683809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endParaRPr lang="en-GB" dirty="0"/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Volunteering is always a matter of choice 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It takes place in or through not-for-profit projects or organisations 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It is unpaid and is not job substitution 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It creates positive change for the volunteer, the organisation and the community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It should not be relied upon to deliver funded services</a:t>
            </a:r>
          </a:p>
        </p:txBody>
      </p:sp>
      <p:sp>
        <p:nvSpPr>
          <p:cNvPr id="157" name="Google Shape;157;p3"/>
          <p:cNvSpPr txBox="1">
            <a:spLocks noGrp="1"/>
          </p:cNvSpPr>
          <p:nvPr>
            <p:ph type="body" idx="2"/>
          </p:nvPr>
        </p:nvSpPr>
        <p:spPr>
          <a:xfrm>
            <a:off x="760413" y="623843"/>
            <a:ext cx="4392612" cy="523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Team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member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Or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Volunteer?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The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difference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55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body" idx="1"/>
          </p:nvPr>
        </p:nvSpPr>
        <p:spPr>
          <a:xfrm>
            <a:off x="3596640" y="1508927"/>
            <a:ext cx="7683809" cy="346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ct val="100000"/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Planning and thinking about the kinds of volunteer roles you have available will make creating your volunteer role descriptions easier.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ct val="100000"/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584"/>
              </a:buClr>
              <a:buSzPct val="100000"/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Having a clear role description shows potential volunteers that you value volunteer contributions.  It also gives potential volunteers a flavour of what they can expect if they choose to volunteer with you and sets the expectations.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7" name="Google Shape;157;p3"/>
          <p:cNvSpPr txBox="1">
            <a:spLocks noGrp="1"/>
          </p:cNvSpPr>
          <p:nvPr>
            <p:ph type="body" idx="2"/>
          </p:nvPr>
        </p:nvSpPr>
        <p:spPr>
          <a:xfrm>
            <a:off x="760413" y="623843"/>
            <a:ext cx="4392612" cy="523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“We need volunteers”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>
            <a:spLocks noGrp="1"/>
          </p:cNvSpPr>
          <p:nvPr>
            <p:ph type="body" idx="2"/>
          </p:nvPr>
        </p:nvSpPr>
        <p:spPr>
          <a:xfrm>
            <a:off x="745172" y="1249680"/>
            <a:ext cx="10380027" cy="440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en-GB" b="0" dirty="0"/>
              <a:t>Go to </a:t>
            </a:r>
            <a:r>
              <a:rPr lang="en-GB" dirty="0"/>
              <a:t>www.menti.com</a:t>
            </a:r>
            <a:r>
              <a:rPr lang="en-GB" b="0" dirty="0"/>
              <a:t> and use the code </a:t>
            </a:r>
          </a:p>
          <a:p>
            <a:pPr marL="0" lvl="0" indent="0">
              <a:spcBef>
                <a:spcPts val="0"/>
              </a:spcBef>
            </a:pPr>
            <a:r>
              <a:rPr lang="en-GB" dirty="0"/>
              <a:t>9945 5981</a:t>
            </a:r>
          </a:p>
          <a:p>
            <a:pPr marL="0" lvl="0" indent="0">
              <a:spcBef>
                <a:spcPts val="0"/>
              </a:spcBef>
            </a:pPr>
            <a:endParaRPr lang="en-GB" dirty="0"/>
          </a:p>
          <a:p>
            <a:pPr marL="0" lvl="0" indent="0">
              <a:spcBef>
                <a:spcPts val="0"/>
              </a:spcBef>
            </a:pPr>
            <a:r>
              <a:rPr lang="en-GB" sz="6500" dirty="0"/>
              <a:t>Do you currently have volunteers? If so do you have volunteer role descriptions?</a:t>
            </a:r>
            <a:endParaRPr sz="6500" dirty="0"/>
          </a:p>
        </p:txBody>
      </p:sp>
    </p:spTree>
    <p:extLst>
      <p:ext uri="{BB962C8B-B14F-4D97-AF65-F5344CB8AC3E}">
        <p14:creationId xmlns:p14="http://schemas.microsoft.com/office/powerpoint/2010/main" val="304813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body" idx="1"/>
          </p:nvPr>
        </p:nvSpPr>
        <p:spPr>
          <a:xfrm>
            <a:off x="3596640" y="1188721"/>
            <a:ext cx="7683809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To give something back to an organisation that has impacted them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Make a difference to the lives of others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To feel valued and part of a team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To spend quality time away from work or a busy lifestyle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To gain confidence and self-esteem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To gain new skills, knowledge and experience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To enhance a CV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As part of a course requirement</a:t>
            </a:r>
          </a:p>
        </p:txBody>
      </p:sp>
      <p:sp>
        <p:nvSpPr>
          <p:cNvPr id="157" name="Google Shape;157;p3"/>
          <p:cNvSpPr txBox="1">
            <a:spLocks noGrp="1"/>
          </p:cNvSpPr>
          <p:nvPr>
            <p:ph type="body" idx="2"/>
          </p:nvPr>
        </p:nvSpPr>
        <p:spPr>
          <a:xfrm>
            <a:off x="760413" y="623843"/>
            <a:ext cx="4392612" cy="523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Why do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people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volunteer?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084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body" idx="1"/>
          </p:nvPr>
        </p:nvSpPr>
        <p:spPr>
          <a:xfrm>
            <a:off x="3535680" y="1584960"/>
            <a:ext cx="7683809" cy="483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Confirm you have the relevant insurance cover to include volunteers within your organisation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Plan the volunteer opportunity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Google the volunteer opportunity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Find a template you can start from / use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Confirm who will be responsible for the administration of recruitment, onboarding etc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Decide who will be responsible for ongoing management / supervision</a:t>
            </a:r>
          </a:p>
        </p:txBody>
      </p:sp>
      <p:sp>
        <p:nvSpPr>
          <p:cNvPr id="157" name="Google Shape;157;p3"/>
          <p:cNvSpPr txBox="1">
            <a:spLocks noGrp="1"/>
          </p:cNvSpPr>
          <p:nvPr>
            <p:ph type="body" idx="2"/>
          </p:nvPr>
        </p:nvSpPr>
        <p:spPr>
          <a:xfrm>
            <a:off x="760413" y="623843"/>
            <a:ext cx="4392612" cy="523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Where do I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start?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(checklist)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612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>
            <a:spLocks noGrp="1"/>
          </p:cNvSpPr>
          <p:nvPr>
            <p:ph type="body" idx="2"/>
          </p:nvPr>
        </p:nvSpPr>
        <p:spPr>
          <a:xfrm>
            <a:off x="760412" y="623843"/>
            <a:ext cx="10364787" cy="523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A8"/>
              </a:buClr>
              <a:buSzPts val="4000"/>
              <a:buNone/>
            </a:pPr>
            <a:r>
              <a:rPr lang="en-US" dirty="0"/>
              <a:t>Example volunteer role description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9567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8B57D532CE3D4198F10D5929CCC870" ma:contentTypeVersion="14" ma:contentTypeDescription="Create a new document." ma:contentTypeScope="" ma:versionID="b3262c19e81268f263f21e46796dc3ba">
  <xsd:schema xmlns:xsd="http://www.w3.org/2001/XMLSchema" xmlns:xs="http://www.w3.org/2001/XMLSchema" xmlns:p="http://schemas.microsoft.com/office/2006/metadata/properties" xmlns:ns3="da31b908-071b-48ef-9987-3db253580843" xmlns:ns4="36a07cd5-53c8-42c6-b128-643f46a8706c" targetNamespace="http://schemas.microsoft.com/office/2006/metadata/properties" ma:root="true" ma:fieldsID="56dea48568db7e65f5293c4ca1e0091d" ns3:_="" ns4:_="">
    <xsd:import namespace="da31b908-071b-48ef-9987-3db253580843"/>
    <xsd:import namespace="36a07cd5-53c8-42c6-b128-643f46a8706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1b908-071b-48ef-9987-3db2535808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07cd5-53c8-42c6-b128-643f46a870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587F0F-E1EA-4DB0-9588-112294E781B0}">
  <ds:schemaRefs>
    <ds:schemaRef ds:uri="http://www.w3.org/XML/1998/namespace"/>
    <ds:schemaRef ds:uri="http://purl.org/dc/elements/1.1/"/>
    <ds:schemaRef ds:uri="http://schemas.openxmlformats.org/package/2006/metadata/core-properties"/>
    <ds:schemaRef ds:uri="36a07cd5-53c8-42c6-b128-643f46a8706c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da31b908-071b-48ef-9987-3db25358084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9C35F1F-091F-4063-B0C3-B63B1A9D62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31b908-071b-48ef-9987-3db253580843"/>
    <ds:schemaRef ds:uri="36a07cd5-53c8-42c6-b128-643f46a87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ECB00B-54BF-42CB-8113-BCACB20356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886</Words>
  <Application>Microsoft Office PowerPoint</Application>
  <PresentationFormat>Widescreen</PresentationFormat>
  <Paragraphs>117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Avenir</vt:lpstr>
      <vt:lpstr>Noto Sans Symbols</vt:lpstr>
      <vt:lpstr>Office Theme</vt:lpstr>
      <vt:lpstr>PowerPoint Presentation</vt:lpstr>
      <vt:lpstr>  Hello!</vt:lpstr>
      <vt:lpstr>We can help at every stage..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Afsari Dalvai</dc:creator>
  <cp:lastModifiedBy>Claire Johnson</cp:lastModifiedBy>
  <cp:revision>10</cp:revision>
  <dcterms:created xsi:type="dcterms:W3CDTF">2020-07-27T10:32:06Z</dcterms:created>
  <dcterms:modified xsi:type="dcterms:W3CDTF">2021-11-12T09:40:56Z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0x0101003D8B57D532CE3D4198F10D5929CCC870</vt:lpwstr>
  </property>
</Properties>
</file>